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7" r:id="rId4"/>
    <p:sldId id="260" r:id="rId5"/>
    <p:sldId id="270" r:id="rId6"/>
    <p:sldId id="272" r:id="rId7"/>
    <p:sldId id="273" r:id="rId8"/>
    <p:sldId id="274" r:id="rId9"/>
    <p:sldId id="275" r:id="rId10"/>
    <p:sldId id="276" r:id="rId11"/>
    <p:sldId id="261" r:id="rId12"/>
    <p:sldId id="262" r:id="rId13"/>
    <p:sldId id="263" r:id="rId14"/>
    <p:sldId id="264" r:id="rId15"/>
    <p:sldId id="266" r:id="rId16"/>
    <p:sldId id="265" r:id="rId17"/>
    <p:sldId id="269" r:id="rId18"/>
    <p:sldId id="268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914" autoAdjust="0"/>
  </p:normalViewPr>
  <p:slideViewPr>
    <p:cSldViewPr>
      <p:cViewPr>
        <p:scale>
          <a:sx n="60" d="100"/>
          <a:sy n="60" d="100"/>
        </p:scale>
        <p:origin x="-3000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48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DD03A-5D3E-4EAD-8818-E46DC441EA01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F4EF-6753-40E5-9DA0-3761695D2E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64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Sehr geehrter Herr Landrat und </a:t>
            </a:r>
            <a:r>
              <a:rPr lang="de-DE" baseline="0" dirty="0" smtClean="0"/>
              <a:t>Vorsitzender des Regionalentwicklungsvereins, J</a:t>
            </a:r>
            <a:r>
              <a:rPr lang="de-DE" dirty="0" smtClean="0"/>
              <a:t>osef </a:t>
            </a:r>
            <a:r>
              <a:rPr lang="de-DE" dirty="0" err="1" smtClean="0"/>
              <a:t>Laumer</a:t>
            </a:r>
            <a:r>
              <a:rPr lang="de-DE" dirty="0" smtClean="0"/>
              <a:t>,</a:t>
            </a:r>
          </a:p>
          <a:p>
            <a:r>
              <a:rPr lang="de-DE" dirty="0" smtClean="0"/>
              <a:t>Sehr geehrter Herr LEADER-Koordinator</a:t>
            </a:r>
            <a:r>
              <a:rPr lang="de-DE" baseline="0" dirty="0" smtClean="0"/>
              <a:t> </a:t>
            </a:r>
            <a:r>
              <a:rPr lang="de-DE" dirty="0" smtClean="0"/>
              <a:t>Dr. Eberhard </a:t>
            </a:r>
            <a:r>
              <a:rPr lang="de-DE" dirty="0" err="1" smtClean="0"/>
              <a:t>Pex</a:t>
            </a:r>
            <a:r>
              <a:rPr lang="de-DE" dirty="0" smtClean="0"/>
              <a:t>,</a:t>
            </a:r>
          </a:p>
          <a:p>
            <a:r>
              <a:rPr lang="de-DE" baseline="0" dirty="0" smtClean="0"/>
              <a:t>Sehr gehrte Frau Bürgermeisterin und die Herren Bürgermeister </a:t>
            </a:r>
          </a:p>
          <a:p>
            <a:r>
              <a:rPr lang="de-DE" baseline="0" dirty="0" smtClean="0"/>
              <a:t>Sehr geehrte Dame und die Herren des LEADER-Entscheidungsgremiums</a:t>
            </a:r>
          </a:p>
          <a:p>
            <a:r>
              <a:rPr lang="de-DE" baseline="0" dirty="0" smtClean="0"/>
              <a:t>Sehr verehrte Frau LAG-Managerin Josefine Hilmer,</a:t>
            </a:r>
          </a:p>
          <a:p>
            <a:endParaRPr lang="de-DE" baseline="0" dirty="0" smtClean="0"/>
          </a:p>
          <a:p>
            <a:r>
              <a:rPr lang="de-DE" baseline="0" dirty="0" smtClean="0"/>
              <a:t>mir kommt heute die ehrenvolle Aufgabe zu, Ihnen den Förderantrag zum EU-Förderprogramm LEADER der Gemeinde </a:t>
            </a:r>
            <a:r>
              <a:rPr lang="de-DE" baseline="0" dirty="0" err="1" smtClean="0"/>
              <a:t>Hunderdorf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-auch mittels einer Power-Point-Präsentation- vorstellen und erläutern zu dürfen.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Für das geplante Projekt wurde die Maßnahmenbezeichnung „</a:t>
            </a:r>
            <a:r>
              <a:rPr lang="de-DE" b="1" baseline="0" dirty="0" smtClean="0"/>
              <a:t>Kleinod einer Gemeinde – Kath. Filialkirche St. </a:t>
            </a:r>
            <a:r>
              <a:rPr lang="de-DE" b="1" baseline="0" dirty="0" err="1" smtClean="0"/>
              <a:t>Edigna</a:t>
            </a:r>
            <a:r>
              <a:rPr lang="de-DE" b="1" baseline="0" dirty="0" smtClean="0"/>
              <a:t> in </a:t>
            </a:r>
            <a:r>
              <a:rPr lang="de-DE" b="1" baseline="0" dirty="0" err="1" smtClean="0"/>
              <a:t>Hofdorf</a:t>
            </a:r>
            <a:r>
              <a:rPr lang="de-DE" b="1" baseline="0" dirty="0" smtClean="0"/>
              <a:t> mit barocker Orgel </a:t>
            </a:r>
            <a:r>
              <a:rPr lang="de-DE" baseline="0" dirty="0" smtClean="0"/>
              <a:t>– gewählt.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Klarstellend möchte ich vorausschicken, dass sowohl die Kirche St. </a:t>
            </a:r>
            <a:r>
              <a:rPr lang="de-DE" baseline="0" dirty="0" err="1" smtClean="0"/>
              <a:t>Edigna</a:t>
            </a:r>
            <a:r>
              <a:rPr lang="de-DE" baseline="0" dirty="0" smtClean="0"/>
              <a:t>, als auch die Orgel im Eigentum der Gemeinde Hunderdorf </a:t>
            </a:r>
            <a:r>
              <a:rPr lang="de-DE" baseline="0" dirty="0" smtClean="0"/>
              <a:t>stehen.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Gemäß Schreiben des Bayerischen Staatsarchivs Landshut vom 22.4.1969 zählten nach </a:t>
            </a:r>
            <a:r>
              <a:rPr lang="de-DE" baseline="0" dirty="0" smtClean="0"/>
              <a:t>dem Urkataster für die Steuergemeinde </a:t>
            </a:r>
            <a:r>
              <a:rPr lang="de-DE" baseline="0" dirty="0" smtClean="0"/>
              <a:t>Hunderdorf</a:t>
            </a:r>
          </a:p>
          <a:p>
            <a:endParaRPr lang="de-DE" baseline="0" dirty="0" smtClean="0"/>
          </a:p>
          <a:p>
            <a:r>
              <a:rPr lang="de-DE" baseline="0" dirty="0" smtClean="0"/>
              <a:t>aus </a:t>
            </a:r>
            <a:r>
              <a:rPr lang="de-DE" baseline="0" dirty="0" smtClean="0"/>
              <a:t>dem Jahre 1843 </a:t>
            </a:r>
            <a:r>
              <a:rPr lang="de-DE" baseline="0" dirty="0" smtClean="0"/>
              <a:t>damals </a:t>
            </a:r>
            <a:r>
              <a:rPr lang="de-DE" baseline="0" dirty="0" smtClean="0"/>
              <a:t>die Plannummer 970a „Kirche St. </a:t>
            </a:r>
            <a:r>
              <a:rPr lang="de-DE" baseline="0" dirty="0" err="1" smtClean="0"/>
              <a:t>Edigna</a:t>
            </a:r>
            <a:r>
              <a:rPr lang="de-DE" baseline="0" dirty="0" smtClean="0"/>
              <a:t> mit </a:t>
            </a:r>
            <a:r>
              <a:rPr lang="de-DE" baseline="0" dirty="0" smtClean="0"/>
              <a:t>Kirchenplatz“ und </a:t>
            </a:r>
            <a:r>
              <a:rPr lang="de-DE" baseline="0" dirty="0" smtClean="0"/>
              <a:t>die Plannummer 970b „Grasplatz um die Kirche</a:t>
            </a:r>
            <a:r>
              <a:rPr lang="de-DE" baseline="0" dirty="0" smtClean="0"/>
              <a:t>“</a:t>
            </a:r>
          </a:p>
          <a:p>
            <a:endParaRPr lang="de-DE" baseline="0" dirty="0" smtClean="0"/>
          </a:p>
          <a:p>
            <a:r>
              <a:rPr lang="de-DE" baseline="0" dirty="0" smtClean="0"/>
              <a:t>zu </a:t>
            </a:r>
            <a:r>
              <a:rPr lang="de-DE" baseline="0" dirty="0" smtClean="0"/>
              <a:t>den „Gemeindebesitzungen“ der Ortsgemeinde </a:t>
            </a:r>
            <a:r>
              <a:rPr lang="de-DE" baseline="0" dirty="0" err="1" smtClean="0"/>
              <a:t>Hofdorf</a:t>
            </a:r>
            <a:r>
              <a:rPr lang="de-DE" baseline="0" dirty="0" smtClean="0"/>
              <a:t> und sind </a:t>
            </a:r>
            <a:r>
              <a:rPr lang="de-DE" b="1" baseline="0" dirty="0" smtClean="0"/>
              <a:t>„</a:t>
            </a:r>
            <a:r>
              <a:rPr lang="de-DE" b="1" baseline="0" dirty="0" err="1" smtClean="0"/>
              <a:t>unfürdenklicher</a:t>
            </a:r>
            <a:r>
              <a:rPr lang="de-DE" b="1" baseline="0" dirty="0" smtClean="0"/>
              <a:t> Besitz“ </a:t>
            </a:r>
            <a:r>
              <a:rPr lang="de-DE" b="1" baseline="0" dirty="0" smtClean="0"/>
              <a:t> </a:t>
            </a:r>
            <a:r>
              <a:rPr lang="de-DE" b="0" baseline="0" dirty="0" smtClean="0"/>
              <a:t>an denen der</a:t>
            </a:r>
            <a:r>
              <a:rPr lang="de-DE" baseline="0" dirty="0" smtClean="0"/>
              <a:t> </a:t>
            </a:r>
            <a:r>
              <a:rPr lang="de-DE" baseline="0" dirty="0" smtClean="0"/>
              <a:t>Staat auf Eigentumsansprüche </a:t>
            </a:r>
            <a:r>
              <a:rPr lang="de-DE" baseline="0" dirty="0" smtClean="0"/>
              <a:t>im </a:t>
            </a:r>
            <a:r>
              <a:rPr lang="de-DE" baseline="0" dirty="0" smtClean="0"/>
              <a:t>Jahre 1827 ausdrücklich </a:t>
            </a:r>
            <a:r>
              <a:rPr lang="de-DE" baseline="0" dirty="0" smtClean="0"/>
              <a:t>verzichtet hat. 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In der </a:t>
            </a:r>
            <a:r>
              <a:rPr lang="de-DE" u="sng" baseline="0" dirty="0" smtClean="0"/>
              <a:t>Denkmalliste</a:t>
            </a:r>
            <a:r>
              <a:rPr lang="de-DE" baseline="0" dirty="0" smtClean="0"/>
              <a:t> des Landkreises Straubing-Bogen ist </a:t>
            </a:r>
            <a:r>
              <a:rPr lang="de-DE" baseline="0" dirty="0" smtClean="0"/>
              <a:t>die </a:t>
            </a:r>
            <a:r>
              <a:rPr lang="de-DE" baseline="0" dirty="0" err="1" smtClean="0"/>
              <a:t>HausNr.</a:t>
            </a:r>
            <a:r>
              <a:rPr lang="de-DE" baseline="0" dirty="0" smtClean="0"/>
              <a:t> 2, Kath. Filialkirche St. </a:t>
            </a:r>
            <a:r>
              <a:rPr lang="de-DE" baseline="0" dirty="0" err="1" smtClean="0"/>
              <a:t>Edigna</a:t>
            </a:r>
            <a:r>
              <a:rPr lang="de-DE" baseline="0" dirty="0" smtClean="0"/>
              <a:t>, 1701; mit Ausstattung (</a:t>
            </a:r>
            <a:r>
              <a:rPr lang="de-DE" baseline="0" dirty="0" err="1" smtClean="0"/>
              <a:t>Fl.Nr</a:t>
            </a:r>
            <a:r>
              <a:rPr lang="de-DE" baseline="0" dirty="0" smtClean="0"/>
              <a:t>. 970) gelistet.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Bitte erlauben sie mir kurz auf die bisherige Entwicklung der Planungsschritte </a:t>
            </a:r>
          </a:p>
          <a:p>
            <a:r>
              <a:rPr lang="de-DE" baseline="0" dirty="0" smtClean="0"/>
              <a:t>-in chronologischer Abfolge- einzugehen.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Dabei möchte ich nicht unerwähnt lassen, dass bereits im Jahre 2013 </a:t>
            </a:r>
            <a:r>
              <a:rPr lang="de-DE" b="1" baseline="0" dirty="0" smtClean="0"/>
              <a:t>von </a:t>
            </a:r>
            <a:r>
              <a:rPr lang="de-DE" b="1" baseline="0" dirty="0" err="1" smtClean="0"/>
              <a:t>Hunderdorfer</a:t>
            </a:r>
            <a:r>
              <a:rPr lang="de-DE" b="1" baseline="0" dirty="0" smtClean="0"/>
              <a:t> Bürgerinnen und Bürgern, der Wunsch </a:t>
            </a:r>
          </a:p>
          <a:p>
            <a:r>
              <a:rPr lang="de-DE" baseline="0" dirty="0" smtClean="0"/>
              <a:t>an unseren ersten Bürgermeister Hans Hornberger und den Gemeinderat herangetragen wurde, </a:t>
            </a:r>
          </a:p>
          <a:p>
            <a:r>
              <a:rPr lang="de-DE" baseline="0" dirty="0" smtClean="0"/>
              <a:t>Bemühungen anzustellen, um eine Restaurierung der Orgel in der Kirche St. </a:t>
            </a:r>
            <a:r>
              <a:rPr lang="de-DE" baseline="0" dirty="0" err="1" smtClean="0"/>
              <a:t>Edigna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Hofdorf</a:t>
            </a:r>
            <a:r>
              <a:rPr lang="de-DE" baseline="0" dirty="0" smtClean="0"/>
              <a:t> 2 zu ermöglichen.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Um den Restaurierungsaufwand abschätzen zu können, wurde im Januar 2014 eine Bestandsaufnahme</a:t>
            </a:r>
          </a:p>
          <a:p>
            <a:r>
              <a:rPr lang="de-DE" baseline="0" dirty="0" smtClean="0"/>
              <a:t>durch eine renommierte Orgelbaufirma vorgenommen.</a:t>
            </a:r>
          </a:p>
          <a:p>
            <a:r>
              <a:rPr lang="de-DE" baseline="0" dirty="0" smtClean="0"/>
              <a:t>Im Ergebnis wurde von dieser festgestellt: „dass das Instrument restauriert und wieder in einen spielbaren Zustand versetzt werden kann“ </a:t>
            </a:r>
          </a:p>
          <a:p>
            <a:r>
              <a:rPr lang="de-DE" baseline="0" dirty="0" smtClean="0"/>
              <a:t>mit der Empfehlung mit dem zuständigen Orgelsachverständigen der Diözese und mit dem Landesamt für Denkmalpflege aufzunehmen.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Auf Initiative der Gemeinde fand dann am 20.05.2014 eine Ortsbesichtigung der historischen Orgel statt.</a:t>
            </a:r>
          </a:p>
          <a:p>
            <a:r>
              <a:rPr lang="de-DE" baseline="0" dirty="0" smtClean="0"/>
              <a:t>An diesem Termin nahmen u.a. teil, der</a:t>
            </a:r>
          </a:p>
          <a:p>
            <a:r>
              <a:rPr lang="de-DE" baseline="0" dirty="0" smtClean="0"/>
              <a:t>Hr. </a:t>
            </a:r>
            <a:r>
              <a:rPr lang="de-DE" baseline="0" dirty="0" err="1" smtClean="0"/>
              <a:t>Stv</a:t>
            </a:r>
            <a:r>
              <a:rPr lang="de-DE" baseline="0" dirty="0" smtClean="0"/>
              <a:t>. Diözesanmusikdirektor Löffelmann</a:t>
            </a:r>
          </a:p>
          <a:p>
            <a:r>
              <a:rPr lang="de-DE" baseline="0" dirty="0" smtClean="0"/>
              <a:t>Hr. Dr. Michael Mette, Hauptkonservator</a:t>
            </a:r>
          </a:p>
          <a:p>
            <a:r>
              <a:rPr lang="de-DE" baseline="0" dirty="0" smtClean="0"/>
              <a:t>Hr. Dr. Nikolaus Könner, Hauptkonservator Fachbereich Orgeldenkmalpflege</a:t>
            </a:r>
          </a:p>
          <a:p>
            <a:r>
              <a:rPr lang="de-DE" baseline="0" dirty="0" smtClean="0"/>
              <a:t>beide vom Landesamt für Denkmalpflege</a:t>
            </a:r>
          </a:p>
          <a:p>
            <a:r>
              <a:rPr lang="de-DE" baseline="0" dirty="0" smtClean="0"/>
              <a:t>Hr. Kreisbaumeister Anton Stauber von der Unteren Denkmalschutzbehörde</a:t>
            </a:r>
          </a:p>
          <a:p>
            <a:endParaRPr lang="de-DE" baseline="0" dirty="0" smtClean="0"/>
          </a:p>
          <a:p>
            <a:r>
              <a:rPr lang="de-DE" baseline="0" dirty="0" smtClean="0"/>
              <a:t>Dem Aktenvermerk vom 9.7.2014, gefertigt durch Hauptkonservator, Dr. Könner, </a:t>
            </a:r>
          </a:p>
          <a:p>
            <a:r>
              <a:rPr lang="de-DE" baseline="0" dirty="0" smtClean="0"/>
              <a:t>ist insbesondere zu entnehmen,</a:t>
            </a:r>
          </a:p>
          <a:p>
            <a:r>
              <a:rPr lang="de-DE" baseline="0" dirty="0" smtClean="0"/>
              <a:t>dass es sich bei der </a:t>
            </a:r>
            <a:r>
              <a:rPr lang="de-DE" baseline="0" dirty="0" err="1" smtClean="0"/>
              <a:t>Hofdorfer</a:t>
            </a:r>
            <a:r>
              <a:rPr lang="de-DE" baseline="0" dirty="0" smtClean="0"/>
              <a:t> Orgel insbesondere auf Grund der Überlieferungssituation um ein </a:t>
            </a:r>
            <a:r>
              <a:rPr lang="de-DE" u="sng" baseline="0" dirty="0" smtClean="0"/>
              <a:t>denkmalpflegerisch </a:t>
            </a:r>
          </a:p>
          <a:p>
            <a:r>
              <a:rPr lang="de-DE" u="sng" baseline="0" dirty="0" smtClean="0"/>
              <a:t>hochbedeutendes Zeugnis für den Orgelbau des 18. Jahrhundert </a:t>
            </a:r>
            <a:r>
              <a:rPr lang="de-DE" baseline="0" dirty="0" smtClean="0"/>
              <a:t>handelt. </a:t>
            </a:r>
          </a:p>
          <a:p>
            <a:r>
              <a:rPr lang="de-DE" u="sng" baseline="0" dirty="0" smtClean="0"/>
              <a:t>Eine Sicherung des wertvollen barocken Orgelbestands hat hohe denkmalpflegerische Priorität</a:t>
            </a:r>
          </a:p>
          <a:p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Im Oktober 2014 legte die Gemeinde Hunderdorf für die neue LEADER-Förderphase 2014-2020 beim LAG-Management Straubing-Bogen einen Projektbogen zum Projektvorhaben „Kath. Filialkirche St. </a:t>
            </a:r>
            <a:r>
              <a:rPr lang="de-DE" baseline="0" dirty="0" err="1" smtClean="0"/>
              <a:t>Edigna</a:t>
            </a:r>
            <a:r>
              <a:rPr lang="de-DE" baseline="0" dirty="0" smtClean="0"/>
              <a:t>/</a:t>
            </a:r>
            <a:r>
              <a:rPr lang="de-DE" baseline="0" dirty="0" err="1" smtClean="0"/>
              <a:t>Hofdorf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Inwertsetzung</a:t>
            </a:r>
            <a:r>
              <a:rPr lang="de-DE" baseline="0" dirty="0" smtClean="0"/>
              <a:t> der historischen Orgel“ vor. Das Projekt wurde im übergreifenden Regionalen Entwicklungskonzept REK 2014 für den Landkreis Straubing-Bogen unter L 2.4.5 gelistet.</a:t>
            </a:r>
          </a:p>
          <a:p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Die denkmalrechtliche Erlaubnis zur Instandsetzung der historischen Orgel wurde vom Landratsamt Straubing-Bogen am 14.08.2015 erteilt. </a:t>
            </a:r>
          </a:p>
          <a:p>
            <a:endParaRPr lang="de-DE" baseline="0" dirty="0" smtClean="0"/>
          </a:p>
          <a:p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442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Zwei große Keilbälge</a:t>
            </a:r>
          </a:p>
          <a:p>
            <a:r>
              <a:rPr lang="de-DE" dirty="0" smtClean="0"/>
              <a:t>Die beiden Bälge waren nebeneinander</a:t>
            </a:r>
            <a:r>
              <a:rPr lang="de-DE" baseline="0" dirty="0" smtClean="0"/>
              <a:t> angeordnet und wurden über Seile aufgezogen.</a:t>
            </a:r>
          </a:p>
          <a:p>
            <a:r>
              <a:rPr lang="de-DE" baseline="0" dirty="0" smtClean="0"/>
              <a:t>Keine Reste der Aufzugmechanik mehr vorhanden</a:t>
            </a:r>
          </a:p>
          <a:p>
            <a:r>
              <a:rPr lang="de-DE" baseline="0" dirty="0" smtClean="0"/>
              <a:t>Balgsituation ist zu rekonstruieren..</a:t>
            </a:r>
          </a:p>
          <a:p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99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Schaffung einer Sitzbankgruppe mit zwei Ruhebänken und einem Tisch, in Eiche massiv bietet sich an. </a:t>
            </a:r>
          </a:p>
          <a:p>
            <a:r>
              <a:rPr lang="de-DE" dirty="0" smtClean="0"/>
              <a:t>-Zum Verweilen</a:t>
            </a:r>
            <a:r>
              <a:rPr lang="de-DE" baseline="0" dirty="0" smtClean="0"/>
              <a:t> vor oder nach Besichtigungen, Konzerten etc. -</a:t>
            </a:r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086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ist die Errichtung einer Infotafel mit Darstellung der</a:t>
            </a:r>
            <a:r>
              <a:rPr lang="de-DE" baseline="0" dirty="0" smtClean="0"/>
              <a:t> historischen und verfahrensrechtlich notwendigen Daten</a:t>
            </a:r>
          </a:p>
          <a:p>
            <a:r>
              <a:rPr lang="de-DE" baseline="0" dirty="0" smtClean="0"/>
              <a:t>zur geplanten Maßnahme,</a:t>
            </a:r>
          </a:p>
          <a:p>
            <a:r>
              <a:rPr lang="de-DE" baseline="0" dirty="0" smtClean="0"/>
              <a:t>zur Kirche selbst</a:t>
            </a:r>
          </a:p>
          <a:p>
            <a:r>
              <a:rPr lang="de-DE" baseline="0" dirty="0" smtClean="0"/>
              <a:t>und zur historischen Orgel</a:t>
            </a:r>
            <a:r>
              <a:rPr lang="de-DE" dirty="0" smtClean="0"/>
              <a:t>  geplant.</a:t>
            </a:r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341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zwecknotwenige Beschilderung der Radweganbindung</a:t>
            </a:r>
            <a:r>
              <a:rPr lang="de-DE" baseline="0" dirty="0" smtClean="0"/>
              <a:t> -vom Donau-Regen-Radweg her- wird vorgenommen.</a:t>
            </a:r>
          </a:p>
          <a:p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265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Anbringung eines Fahrradständers</a:t>
            </a:r>
            <a:r>
              <a:rPr lang="de-DE" baseline="0" dirty="0" smtClean="0"/>
              <a:t> im Hinblick auf die Radweganbindung und damit einhergehender Besucherverkehr durch Radfahrer.</a:t>
            </a:r>
          </a:p>
          <a:p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506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814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Nach der Fertigstellung der In-Wertsetzungsmaßnahme an der Orgel ist ein Eröffnungskonzert eingeplant.</a:t>
            </a:r>
            <a:r>
              <a:rPr lang="de-DE" baseline="0" dirty="0" smtClean="0"/>
              <a:t> </a:t>
            </a:r>
          </a:p>
          <a:p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452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Zur Ausgabenseite liegen qualifizierte</a:t>
            </a:r>
            <a:r>
              <a:rPr lang="de-DE" baseline="0" dirty="0" smtClean="0"/>
              <a:t> Angebote vor.</a:t>
            </a:r>
          </a:p>
          <a:p>
            <a:r>
              <a:rPr lang="de-DE" baseline="0" dirty="0" smtClean="0"/>
              <a:t>Zur Einnahmenseite hat der Gemeinderat Hunderdorf am 29.10.2015 beschlossen, die Co-Finanzierung bis max. 50 % der zuwendungsfähigen Kosten zu tragen.</a:t>
            </a:r>
          </a:p>
          <a:p>
            <a:r>
              <a:rPr lang="de-DE" baseline="0" dirty="0" smtClean="0"/>
              <a:t>Hinsichtlich Drittdeckungsmittel, wie aufgeführt, werden Förderzusagen derzeit eingeholt.</a:t>
            </a:r>
          </a:p>
          <a:p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909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Die Realisierung dieses Projekts würde </a:t>
            </a:r>
            <a:r>
              <a:rPr lang="de-DE" u="sng" baseline="0" dirty="0" smtClean="0"/>
              <a:t>vielen</a:t>
            </a:r>
            <a:r>
              <a:rPr lang="de-DE" baseline="0" dirty="0" smtClean="0"/>
              <a:t> -und das weit in die Zukunft-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Freude an barocker Orgelmusik,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die Möglichkeit der musikalischen Untermalung der Gottesdienste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ein Demonstrationsobjekt für Orgelspezialisten zur Aufführung barocken Musikgutes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ein Ziel für Führungen für Radfahrer, Kulturliebhaber, Schulklassen, Kultur- und Tourismusvereinen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eine Seminarangebotsmöglichkeit für zeitgenössischen Orgelbau</a:t>
            </a:r>
          </a:p>
          <a:p>
            <a:r>
              <a:rPr lang="de-DE" baseline="0" smtClean="0"/>
              <a:t>ermöglichen.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Im Namen der Gemeinde </a:t>
            </a:r>
            <a:r>
              <a:rPr lang="de-DE" baseline="0" dirty="0" err="1" smtClean="0"/>
              <a:t>Hunderdorf</a:t>
            </a:r>
            <a:r>
              <a:rPr lang="de-DE" baseline="0" dirty="0" smtClean="0"/>
              <a:t> bitte ich Sie um Befürwortung des Projekts.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r>
              <a:rPr lang="de-DE" dirty="0" smtClean="0"/>
              <a:t>Abschließend</a:t>
            </a:r>
            <a:r>
              <a:rPr lang="de-DE" baseline="0" dirty="0" smtClean="0"/>
              <a:t> bedanke ich mich für Ihre Aufmerksamkeit!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81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Zum </a:t>
            </a:r>
            <a:r>
              <a:rPr lang="de-DE" b="1" dirty="0" smtClean="0"/>
              <a:t>Hauptprojekt</a:t>
            </a:r>
            <a:r>
              <a:rPr lang="de-DE" dirty="0" smtClean="0"/>
              <a:t>,</a:t>
            </a:r>
            <a:r>
              <a:rPr lang="de-DE" baseline="0" dirty="0" smtClean="0"/>
              <a:t> der Restaurierung der barocken Kirchenorgel, hat der Orgeldozent an der Hochschule für Kath. Kirchenmusik und Musikpädagogik Regensburg</a:t>
            </a:r>
          </a:p>
          <a:p>
            <a:r>
              <a:rPr lang="de-DE" baseline="0" dirty="0" smtClean="0"/>
              <a:t>und amtlicher Orgelsachverständiger in der Diözese Regensburg, Herr Gerhard Siegl am 2.10.2015 eine Begutachtung der historischen Orgel vorgenommen</a:t>
            </a:r>
          </a:p>
          <a:p>
            <a:r>
              <a:rPr lang="de-DE" baseline="0" dirty="0" smtClean="0"/>
              <a:t>und am 13.10.2015 u.a. eine Stellungnahme zur Befund-Untersuchung vorgelegt. </a:t>
            </a:r>
          </a:p>
          <a:p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Hiernach zeigt das Gehäuse deutliche Stilelemente des Neoklassizismus und weist auf die Erbauungszeit im 19. Jahrhundert hin.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Die Windlade vom Typ der Schleiflade ist frühestens ab etwa November 1850 zu datieren.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Die Herkunft des Instruments könnte gemäß den vorliegenden Anhaltspunkten auf eines der Mitglieder der Orgelbaufirma Ehrlich hindeuten.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Auf die </a:t>
            </a:r>
            <a:r>
              <a:rPr lang="de-DE" b="1" baseline="0" dirty="0" smtClean="0"/>
              <a:t>Projektbestandteile</a:t>
            </a:r>
            <a:r>
              <a:rPr lang="de-DE" baseline="0" dirty="0" smtClean="0"/>
              <a:t> werde ich nachfolgend noch eingehen.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36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Projektziele verlesen, dann</a:t>
            </a:r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45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baseline="0" dirty="0" smtClean="0"/>
              <a:t>Restaurationsziel</a:t>
            </a:r>
            <a:r>
              <a:rPr lang="de-DE" baseline="0" dirty="0" smtClean="0"/>
              <a:t> ist es, die Orgel wieder in einen funktionsfähigen Zustand zu bringen,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 smtClean="0"/>
              <a:t>dabei sollten –soweit noch dafür geeignet- alle vorhandenen Teile nach entsprechender Überholung wiederverwendet werden.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 smtClean="0"/>
              <a:t>Nicht mehr vorhandene Teile müssen in </a:t>
            </a:r>
            <a:r>
              <a:rPr lang="de-DE" u="sng" baseline="0" dirty="0" smtClean="0"/>
              <a:t>entsprechender Machart </a:t>
            </a:r>
            <a:r>
              <a:rPr lang="de-DE" baseline="0" dirty="0" smtClean="0"/>
              <a:t>sowie </a:t>
            </a:r>
            <a:r>
              <a:rPr lang="de-DE" u="sng" baseline="0" dirty="0" smtClean="0"/>
              <a:t>unter Beachtung der Materialien des vorhandenen Bestandes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 smtClean="0"/>
              <a:t>und von vergleichbaren Instrumenten der Erbauungszeit rekonstruiert werden.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Die Kosten für die Restauration</a:t>
            </a:r>
            <a:r>
              <a:rPr lang="de-DE" baseline="0" dirty="0" smtClean="0"/>
              <a:t> der Orgel samt Kosten für Kirchenmaler belaufen sich auf 135.416,50 Euro</a:t>
            </a:r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Nun noch ein paar Worte zum derzeitigen Zustand des Instruments, gemäß Begutachtung durch Siegl.</a:t>
            </a:r>
          </a:p>
          <a:p>
            <a:endParaRPr lang="de-DE" dirty="0" smtClean="0"/>
          </a:p>
          <a:p>
            <a:r>
              <a:rPr lang="de-DE" dirty="0" smtClean="0"/>
              <a:t>Die Blätter</a:t>
            </a:r>
            <a:r>
              <a:rPr lang="de-DE" baseline="0" dirty="0" smtClean="0"/>
              <a:t> durchblättern und erläutern.</a:t>
            </a:r>
            <a:endParaRPr lang="de-DE" dirty="0" smtClean="0"/>
          </a:p>
          <a:p>
            <a:endParaRPr lang="de-DE" baseline="0" dirty="0" smtClean="0"/>
          </a:p>
          <a:p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smtClean="0">
                <a:sym typeface="Wingdings" panose="05000000000000000000" pitchFamily="2" charset="2"/>
              </a:rPr>
              <a:t>Dann n</a:t>
            </a:r>
            <a:r>
              <a:rPr lang="de-DE" baseline="0" smtClean="0"/>
              <a:t>ächste </a:t>
            </a:r>
            <a:r>
              <a:rPr lang="de-DE" baseline="0" dirty="0" smtClean="0"/>
              <a:t>Folie schalten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68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Beim </a:t>
            </a:r>
            <a:r>
              <a:rPr lang="de-DE" dirty="0" smtClean="0"/>
              <a:t>Manual handelt es sich um eine einarmige Tastatur</a:t>
            </a:r>
            <a:r>
              <a:rPr lang="de-DE" baseline="0" dirty="0" smtClean="0"/>
              <a:t> aus Fichtenholz, die von oben auf die </a:t>
            </a:r>
            <a:r>
              <a:rPr lang="de-DE" baseline="0" dirty="0" err="1" smtClean="0"/>
              <a:t>Stechermechanik</a:t>
            </a:r>
            <a:r>
              <a:rPr lang="de-DE" baseline="0" dirty="0" smtClean="0"/>
              <a:t> drückt. </a:t>
            </a:r>
          </a:p>
          <a:p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01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48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noch Wellenbrett und die Mehrzahl der Abstrakten vorhanden,</a:t>
            </a:r>
            <a:r>
              <a:rPr lang="de-DE" baseline="0" dirty="0" smtClean="0"/>
              <a:t> Stecher von der Klaviatur zum Wellenbrett fehlen.</a:t>
            </a:r>
          </a:p>
          <a:p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96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Prospektpfeifen,</a:t>
            </a:r>
            <a:r>
              <a:rPr lang="de-DE" baseline="0" dirty="0" smtClean="0"/>
              <a:t> fast komplett vorhanden.</a:t>
            </a:r>
          </a:p>
          <a:p>
            <a:r>
              <a:rPr lang="de-DE" baseline="0" dirty="0" smtClean="0"/>
              <a:t>Metallpfeifen im Unterkasten der Orgel sind in denkbar schlechtem Zustand.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356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</a:t>
            </a:r>
            <a:r>
              <a:rPr lang="de-DE" baseline="0" dirty="0" smtClean="0"/>
              <a:t> Mensur der fehlenden Pfeifen könnte rekonstruiert werden.</a:t>
            </a:r>
          </a:p>
          <a:p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smtClean="0"/>
              <a:t>Nächste Folie schalten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6F4EF-6753-40E5-9DA0-3761695D2EF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9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EFC6-4F9A-4350-8661-A82D54056163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1186-DA38-48E2-8309-E46E041EE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87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EFC6-4F9A-4350-8661-A82D54056163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1186-DA38-48E2-8309-E46E041EE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98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EFC6-4F9A-4350-8661-A82D54056163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1186-DA38-48E2-8309-E46E041EE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51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EFC6-4F9A-4350-8661-A82D54056163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1186-DA38-48E2-8309-E46E041EE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10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EFC6-4F9A-4350-8661-A82D54056163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1186-DA38-48E2-8309-E46E041EE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4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EFC6-4F9A-4350-8661-A82D54056163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1186-DA38-48E2-8309-E46E041EE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65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EFC6-4F9A-4350-8661-A82D54056163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1186-DA38-48E2-8309-E46E041EE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29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EFC6-4F9A-4350-8661-A82D54056163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1186-DA38-48E2-8309-E46E041EE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09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EFC6-4F9A-4350-8661-A82D54056163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1186-DA38-48E2-8309-E46E041EE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35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EFC6-4F9A-4350-8661-A82D54056163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1186-DA38-48E2-8309-E46E041EE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38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EFC6-4F9A-4350-8661-A82D54056163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1186-DA38-48E2-8309-E46E041EE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95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EFC6-4F9A-4350-8661-A82D54056163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1186-DA38-48E2-8309-E46E041EE8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87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71736" y="548680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latin typeface="Arial Black" panose="020B0A04020102020204" pitchFamily="34" charset="0"/>
              </a:rPr>
              <a:t>Kleinod einer Gemeinde</a:t>
            </a:r>
          </a:p>
          <a:p>
            <a:pPr algn="ctr"/>
            <a:r>
              <a:rPr lang="de-DE" sz="4800" dirty="0" smtClean="0">
                <a:latin typeface="Arial Black" panose="020B0A04020102020204" pitchFamily="34" charset="0"/>
              </a:rPr>
              <a:t>-Kath. Filialkirche</a:t>
            </a:r>
          </a:p>
          <a:p>
            <a:pPr algn="ctr"/>
            <a:r>
              <a:rPr lang="de-DE" sz="4800" dirty="0" smtClean="0">
                <a:latin typeface="Arial Black" panose="020B0A04020102020204" pitchFamily="34" charset="0"/>
              </a:rPr>
              <a:t>St. </a:t>
            </a:r>
            <a:r>
              <a:rPr lang="de-DE" sz="4800" dirty="0" err="1" smtClean="0">
                <a:latin typeface="Arial Black" panose="020B0A04020102020204" pitchFamily="34" charset="0"/>
              </a:rPr>
              <a:t>Edigna</a:t>
            </a:r>
            <a:r>
              <a:rPr lang="de-DE" sz="4800" dirty="0" smtClean="0">
                <a:latin typeface="Arial Black" panose="020B0A04020102020204" pitchFamily="34" charset="0"/>
              </a:rPr>
              <a:t> in </a:t>
            </a:r>
            <a:r>
              <a:rPr lang="de-DE" sz="4800" dirty="0" err="1" smtClean="0">
                <a:latin typeface="Arial Black" panose="020B0A04020102020204" pitchFamily="34" charset="0"/>
              </a:rPr>
              <a:t>Hofdorf</a:t>
            </a:r>
            <a:r>
              <a:rPr lang="de-DE" sz="4800" dirty="0" smtClean="0">
                <a:latin typeface="Arial Black" panose="020B0A04020102020204" pitchFamily="34" charset="0"/>
              </a:rPr>
              <a:t> mit barocker Orgel-</a:t>
            </a:r>
            <a:endParaRPr lang="de-DE" sz="4800" dirty="0">
              <a:latin typeface="Arial Black" panose="020B0A040201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7584" y="4149080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 smtClean="0">
                <a:latin typeface="Arial Black" panose="020B0A04020102020204" pitchFamily="34" charset="0"/>
              </a:rPr>
              <a:t>Gemeinde Hunderdorf</a:t>
            </a:r>
          </a:p>
          <a:p>
            <a:pPr algn="ctr"/>
            <a:r>
              <a:rPr lang="de-DE" sz="3000" dirty="0">
                <a:latin typeface="Arial Black" panose="020B0A04020102020204" pitchFamily="34" charset="0"/>
              </a:rPr>
              <a:t>v</a:t>
            </a:r>
            <a:r>
              <a:rPr lang="de-DE" sz="3000" dirty="0" smtClean="0">
                <a:latin typeface="Arial Black" panose="020B0A04020102020204" pitchFamily="34" charset="0"/>
              </a:rPr>
              <a:t>ertreten durch</a:t>
            </a:r>
          </a:p>
          <a:p>
            <a:pPr marL="514350" indent="-514350" algn="ctr">
              <a:buAutoNum type="arabicPeriod"/>
            </a:pPr>
            <a:r>
              <a:rPr lang="de-DE" sz="3000" dirty="0" smtClean="0">
                <a:latin typeface="Arial Black" panose="020B0A04020102020204" pitchFamily="34" charset="0"/>
              </a:rPr>
              <a:t>Bürgermeister</a:t>
            </a:r>
          </a:p>
          <a:p>
            <a:pPr algn="ctr"/>
            <a:r>
              <a:rPr lang="de-DE" sz="3000" dirty="0" smtClean="0">
                <a:latin typeface="Arial Black" panose="020B0A04020102020204" pitchFamily="34" charset="0"/>
              </a:rPr>
              <a:t>Hans Hornberger</a:t>
            </a:r>
            <a:endParaRPr lang="de-DE" sz="3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Balganlage -auf dem Dachboden-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6050616" cy="4829993"/>
          </a:xfrm>
        </p:spPr>
      </p:pic>
    </p:spTree>
    <p:extLst>
      <p:ext uri="{BB962C8B-B14F-4D97-AF65-F5344CB8AC3E}">
        <p14:creationId xmlns:p14="http://schemas.microsoft.com/office/powerpoint/2010/main" val="312739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/>
            </a:gs>
            <a:gs pos="91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Schaffung einer Verweilzone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09" y="1552366"/>
            <a:ext cx="5698728" cy="3799152"/>
          </a:xfrm>
        </p:spPr>
      </p:pic>
      <p:pic>
        <p:nvPicPr>
          <p:cNvPr id="2055" name="Picture 7" descr="C:\Users\Mühlbauer\AppData\Local\Microsoft\Windows\Temporary Internet Files\Content.IE5\NZULJ5UX\bench-307001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058">
            <a:off x="2635083" y="4529037"/>
            <a:ext cx="734029" cy="44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ühlbauer\AppData\Local\Microsoft\Windows\Temporary Internet Files\Content.IE5\NZULJ5UX\bench-307001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050">
            <a:off x="1880646" y="4467637"/>
            <a:ext cx="770003" cy="46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60269" y="551723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Fundamentierung und Installation einer barocken Sitzgruppe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Kosten: 2.852,92 €</a:t>
            </a:r>
            <a:endParaRPr lang="de-DE" sz="2400" dirty="0"/>
          </a:p>
        </p:txBody>
      </p:sp>
      <p:sp>
        <p:nvSpPr>
          <p:cNvPr id="6" name="Pfeil nach unten 5"/>
          <p:cNvSpPr/>
          <p:nvPr/>
        </p:nvSpPr>
        <p:spPr>
          <a:xfrm rot="20889813">
            <a:off x="1814166" y="1247999"/>
            <a:ext cx="573049" cy="3143162"/>
          </a:xfrm>
          <a:prstGeom prst="downArrow">
            <a:avLst>
              <a:gd name="adj1" fmla="val 38101"/>
              <a:gd name="adj2" fmla="val 9959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 rot="728629">
            <a:off x="3144437" y="1181612"/>
            <a:ext cx="547770" cy="3213240"/>
          </a:xfrm>
          <a:prstGeom prst="downArrow">
            <a:avLst>
              <a:gd name="adj1" fmla="val 35112"/>
              <a:gd name="adj2" fmla="val 9523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04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/>
            </a:gs>
            <a:gs pos="91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Schaffung eines Informationsbereiches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505199" cy="52578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33" y="1700808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links 4"/>
          <p:cNvSpPr/>
          <p:nvPr/>
        </p:nvSpPr>
        <p:spPr>
          <a:xfrm rot="20223354">
            <a:off x="1304255" y="3926468"/>
            <a:ext cx="4045962" cy="504056"/>
          </a:xfrm>
          <a:prstGeom prst="leftArrow">
            <a:avLst>
              <a:gd name="adj1" fmla="val 25938"/>
              <a:gd name="adj2" fmla="val 11945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/>
          <p:cNvGrpSpPr/>
          <p:nvPr/>
        </p:nvGrpSpPr>
        <p:grpSpPr>
          <a:xfrm>
            <a:off x="975029" y="5093431"/>
            <a:ext cx="526916" cy="648072"/>
            <a:chOff x="975029" y="5093431"/>
            <a:chExt cx="526916" cy="648072"/>
          </a:xfrm>
        </p:grpSpPr>
        <p:sp>
          <p:nvSpPr>
            <p:cNvPr id="8" name="Rechteck 7"/>
            <p:cNvSpPr/>
            <p:nvPr/>
          </p:nvSpPr>
          <p:spPr>
            <a:xfrm>
              <a:off x="997889" y="5093431"/>
              <a:ext cx="50405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997889" y="5453471"/>
              <a:ext cx="45719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1456226" y="5453471"/>
              <a:ext cx="45719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10"/>
            <p:cNvCxnSpPr/>
            <p:nvPr/>
          </p:nvCxnSpPr>
          <p:spPr>
            <a:xfrm>
              <a:off x="1020748" y="5191213"/>
              <a:ext cx="4811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975029" y="5311185"/>
              <a:ext cx="28631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feld 16"/>
          <p:cNvSpPr txBox="1"/>
          <p:nvPr/>
        </p:nvSpPr>
        <p:spPr>
          <a:xfrm>
            <a:off x="4427984" y="4365104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Installation einer Informationstafel mit QR-Code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Kosten: 1.287,39 €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53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/>
            </a:gs>
            <a:gs pos="91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Radwegkonzeptionelle Anbindung an den Donau-Regen-Radweg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8" t="12715" r="26302" b="45834"/>
          <a:stretch/>
        </p:blipFill>
        <p:spPr bwMode="auto">
          <a:xfrm>
            <a:off x="379985" y="1626895"/>
            <a:ext cx="7992887" cy="459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1017444" y="1972985"/>
            <a:ext cx="7067397" cy="2921446"/>
            <a:chOff x="1017444" y="1972985"/>
            <a:chExt cx="7067397" cy="2921446"/>
          </a:xfrm>
        </p:grpSpPr>
        <p:sp>
          <p:nvSpPr>
            <p:cNvPr id="13" name="Pfeil nach unten 12"/>
            <p:cNvSpPr/>
            <p:nvPr/>
          </p:nvSpPr>
          <p:spPr>
            <a:xfrm rot="309446" flipH="1">
              <a:off x="1061620" y="1972985"/>
              <a:ext cx="326328" cy="1798695"/>
            </a:xfrm>
            <a:prstGeom prst="downArrow">
              <a:avLst>
                <a:gd name="adj1" fmla="val 50000"/>
                <a:gd name="adj2" fmla="val 95066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68133" y="2130951"/>
              <a:ext cx="2368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rgbClr val="FFFF00"/>
                  </a:solidFill>
                </a:rPr>
                <a:t>Donau-Regen-Radweg</a:t>
              </a:r>
              <a:endParaRPr lang="de-DE" sz="2400" b="1" dirty="0">
                <a:solidFill>
                  <a:srgbClr val="FFFF00"/>
                </a:solidFill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519564">
              <a:off x="1727850" y="3096150"/>
              <a:ext cx="420687" cy="184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9659">
              <a:off x="2704108" y="4297531"/>
              <a:ext cx="1454613" cy="59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51031">
              <a:off x="3797181" y="3939819"/>
              <a:ext cx="1201424" cy="59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47700">
              <a:off x="4743304" y="3438422"/>
              <a:ext cx="393628" cy="33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06597">
              <a:off x="5210971" y="3264317"/>
              <a:ext cx="510919" cy="587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5119690" y="2961948"/>
              <a:ext cx="2965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rgbClr val="FFFF00"/>
                  </a:solidFill>
                </a:rPr>
                <a:t>Kirche St. </a:t>
              </a:r>
              <a:r>
                <a:rPr lang="de-DE" sz="2400" b="1" dirty="0" err="1" smtClean="0">
                  <a:solidFill>
                    <a:srgbClr val="FFFF00"/>
                  </a:solidFill>
                </a:rPr>
                <a:t>Edigna</a:t>
              </a:r>
              <a:endParaRPr lang="de-DE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5970895" y="3423613"/>
              <a:ext cx="745794" cy="49823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Rechteck 4"/>
          <p:cNvSpPr/>
          <p:nvPr/>
        </p:nvSpPr>
        <p:spPr>
          <a:xfrm>
            <a:off x="4746237" y="4908913"/>
            <a:ext cx="3622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FFFF00"/>
                </a:solidFill>
              </a:rPr>
              <a:t>Radwege mit funktioneller Beschilderung </a:t>
            </a:r>
            <a:endParaRPr lang="de-DE" sz="2400" dirty="0" smtClean="0">
              <a:solidFill>
                <a:srgbClr val="FFFF00"/>
              </a:solidFill>
            </a:endParaRPr>
          </a:p>
          <a:p>
            <a:r>
              <a:rPr lang="de-DE" sz="2400" dirty="0" smtClean="0">
                <a:solidFill>
                  <a:srgbClr val="FFFF00"/>
                </a:solidFill>
              </a:rPr>
              <a:t>Kosten</a:t>
            </a:r>
            <a:r>
              <a:rPr lang="de-DE" sz="2400" dirty="0">
                <a:solidFill>
                  <a:srgbClr val="FFFF00"/>
                </a:solidFill>
              </a:rPr>
              <a:t>: 125,00 €</a:t>
            </a:r>
          </a:p>
        </p:txBody>
      </p:sp>
    </p:spTree>
    <p:extLst>
      <p:ext uri="{BB962C8B-B14F-4D97-AF65-F5344CB8AC3E}">
        <p14:creationId xmlns:p14="http://schemas.microsoft.com/office/powerpoint/2010/main" val="1043171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/>
            </a:gs>
            <a:gs pos="91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081263" cy="6121896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93" y="1124744"/>
            <a:ext cx="2851513" cy="21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links 4"/>
          <p:cNvSpPr/>
          <p:nvPr/>
        </p:nvSpPr>
        <p:spPr>
          <a:xfrm rot="19042494">
            <a:off x="2626264" y="4190463"/>
            <a:ext cx="3398474" cy="407690"/>
          </a:xfrm>
          <a:prstGeom prst="leftArrow">
            <a:avLst>
              <a:gd name="adj1" fmla="val 50000"/>
              <a:gd name="adj2" fmla="val 15132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004048" y="4077072"/>
            <a:ext cx="3960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Fahrradständer für sechs Räder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Kosten: 293,63 €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55037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/>
            </a:gs>
            <a:gs pos="91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Öffentlichkeitsarbeit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Erarbeitung und Druck eines Flyers mit einer Auflage von 3.000 Stück</a:t>
            </a:r>
          </a:p>
          <a:p>
            <a:endParaRPr lang="de-DE" sz="2400" dirty="0" smtClean="0"/>
          </a:p>
          <a:p>
            <a:r>
              <a:rPr lang="de-DE" sz="2400" dirty="0" smtClean="0"/>
              <a:t>Schaffung einer interaktiven Anbindung an die Gemeinde-App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Kosten: 448,68 €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28630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/>
            </a:gs>
            <a:gs pos="91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Konzertantes Eröffnungskonzert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99184" y="2773495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Konzertvortrag durch renommierten Organisten in Begleitung Streicherensemble und konzertante Blasmusik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Kosten: 500,00 €</a:t>
            </a:r>
            <a:endParaRPr lang="de-DE" sz="2400" dirty="0"/>
          </a:p>
        </p:txBody>
      </p:sp>
      <p:pic>
        <p:nvPicPr>
          <p:cNvPr id="6148" name="Picture 4" descr="C:\Users\Mühlbauer\AppData\Local\Microsoft\Windows\Temporary Internet Files\Content.IE5\NZULJ5UX\music-25705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458">
            <a:off x="5650615" y="4416078"/>
            <a:ext cx="1838334" cy="22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ühlbauer\AppData\Local\Microsoft\Windows\Temporary Internet Files\Content.IE5\T3ETQ2N9\regenbogennoten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603"/>
            <a:ext cx="6817106" cy="23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67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/>
            </a:gs>
            <a:gs pos="91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Finanzierung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196752"/>
            <a:ext cx="705678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2400" dirty="0" smtClean="0"/>
              <a:t>Restaurations- und Planungskosten:			135.416,50 €</a:t>
            </a:r>
          </a:p>
          <a:p>
            <a:pPr marL="0" indent="0">
              <a:buNone/>
            </a:pPr>
            <a:r>
              <a:rPr lang="de-DE" sz="2400" dirty="0" smtClean="0"/>
              <a:t>Schaffung einer barocken Sitzgruppe:			     2.852,92 €</a:t>
            </a:r>
          </a:p>
          <a:p>
            <a:pPr marL="0" indent="0">
              <a:buNone/>
            </a:pPr>
            <a:r>
              <a:rPr lang="de-DE" sz="2400" dirty="0" smtClean="0"/>
              <a:t>Schaffung einer Informationstafel:		</a:t>
            </a:r>
            <a:r>
              <a:rPr lang="de-DE" sz="2400" dirty="0"/>
              <a:t>	</a:t>
            </a:r>
            <a:r>
              <a:rPr lang="de-DE" sz="2400" dirty="0" smtClean="0"/>
              <a:t>     1.287,39 €</a:t>
            </a:r>
          </a:p>
          <a:p>
            <a:pPr marL="0" indent="0">
              <a:buNone/>
            </a:pPr>
            <a:r>
              <a:rPr lang="de-DE" sz="2400" dirty="0" smtClean="0"/>
              <a:t>Beschilderung Radweg:				        125,00 €</a:t>
            </a:r>
          </a:p>
          <a:p>
            <a:pPr marL="0" indent="0">
              <a:buNone/>
            </a:pPr>
            <a:r>
              <a:rPr lang="de-DE" sz="2400" dirty="0" smtClean="0"/>
              <a:t>Fahrradständer für sechs Räder:			        293,63 €</a:t>
            </a:r>
          </a:p>
          <a:p>
            <a:pPr marL="0" indent="0">
              <a:buNone/>
            </a:pPr>
            <a:r>
              <a:rPr lang="de-DE" sz="2400" dirty="0" smtClean="0"/>
              <a:t>Erarbeitung und Druck eines Flyers:			        448,68 €</a:t>
            </a:r>
          </a:p>
          <a:p>
            <a:pPr marL="0" indent="0">
              <a:buNone/>
            </a:pPr>
            <a:r>
              <a:rPr lang="de-DE" sz="2400" u="sng" dirty="0" smtClean="0"/>
              <a:t>Konzertantes Eröffnungskonzert:			        500,00 €</a:t>
            </a:r>
          </a:p>
          <a:p>
            <a:pPr marL="0" indent="0">
              <a:buNone/>
            </a:pPr>
            <a:r>
              <a:rPr lang="de-DE" sz="2400" b="1" dirty="0" smtClean="0"/>
              <a:t>Gesamtausgaben:</a:t>
            </a:r>
            <a:r>
              <a:rPr lang="de-DE" sz="2400" dirty="0" smtClean="0"/>
              <a:t>					</a:t>
            </a:r>
            <a:r>
              <a:rPr lang="de-DE" sz="2400" b="1" dirty="0" smtClean="0"/>
              <a:t>140.924,12</a:t>
            </a:r>
            <a:r>
              <a:rPr lang="de-DE" sz="2400" dirty="0" smtClean="0"/>
              <a:t> </a:t>
            </a:r>
            <a:r>
              <a:rPr lang="de-DE" sz="2400" b="1" dirty="0" smtClean="0"/>
              <a:t>€</a:t>
            </a:r>
          </a:p>
          <a:p>
            <a:pPr marL="0" indent="0">
              <a:buNone/>
            </a:pPr>
            <a:r>
              <a:rPr lang="de-DE" sz="2400" dirty="0" smtClean="0"/>
              <a:t>LEADER-Förderung (50 %)				  70.000,00 €</a:t>
            </a:r>
          </a:p>
          <a:p>
            <a:pPr marL="0" indent="0">
              <a:buNone/>
            </a:pPr>
            <a:r>
              <a:rPr lang="de-DE" sz="2400" dirty="0" smtClean="0"/>
              <a:t>Bayer. Landesamt f. Denkmalpflege		 	  30.000,00 €</a:t>
            </a:r>
          </a:p>
          <a:p>
            <a:pPr marL="0" indent="0">
              <a:buNone/>
            </a:pPr>
            <a:r>
              <a:rPr lang="de-DE" sz="2400" dirty="0" smtClean="0"/>
              <a:t>Bayer. Landesstiftung				  14.000,00 €</a:t>
            </a:r>
          </a:p>
          <a:p>
            <a:pPr marL="0" indent="0">
              <a:buNone/>
            </a:pPr>
            <a:r>
              <a:rPr lang="de-DE" sz="2400" dirty="0" smtClean="0"/>
              <a:t>Dt. Stiftung Denkmalschutz		</a:t>
            </a:r>
            <a:r>
              <a:rPr lang="de-DE" sz="2400" smtClean="0"/>
              <a:t>		  </a:t>
            </a:r>
            <a:r>
              <a:rPr lang="de-DE" sz="2400" dirty="0" smtClean="0"/>
              <a:t>10.000,00 €</a:t>
            </a:r>
          </a:p>
          <a:p>
            <a:pPr marL="0" indent="0">
              <a:buNone/>
            </a:pPr>
            <a:r>
              <a:rPr lang="de-DE" sz="2400" u="sng" dirty="0"/>
              <a:t>Eigenanteil Gemeinde Hunderdorf (10 </a:t>
            </a:r>
            <a:r>
              <a:rPr lang="de-DE" sz="2400" u="sng" dirty="0" smtClean="0"/>
              <a:t>%)	 	  16.924,12 €</a:t>
            </a:r>
          </a:p>
          <a:p>
            <a:pPr marL="0" indent="0">
              <a:buNone/>
            </a:pPr>
            <a:r>
              <a:rPr lang="de-DE" sz="2400" b="1" dirty="0" smtClean="0"/>
              <a:t>Gesamteinnahmen			                140.924,12 €</a:t>
            </a:r>
            <a:endParaRPr lang="de-DE" sz="2400" b="1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95646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15616" y="2204864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latin typeface="Arial Black" panose="020B0A04020102020204" pitchFamily="34" charset="0"/>
              </a:rPr>
              <a:t>Vielen Dank für Ihre Aufmerksamkeit!</a:t>
            </a:r>
            <a:endParaRPr lang="de-DE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8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/>
            </a:gs>
            <a:gs pos="91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Kleinod einer Gemeinde</a:t>
            </a:r>
            <a:br>
              <a:rPr lang="de-DE" sz="3200" dirty="0" smtClean="0">
                <a:latin typeface="Arial Black" panose="020B0A04020102020204" pitchFamily="34" charset="0"/>
              </a:rPr>
            </a:br>
            <a:r>
              <a:rPr lang="de-DE" sz="3200" dirty="0" smtClean="0">
                <a:latin typeface="Arial Black" panose="020B0A04020102020204" pitchFamily="34" charset="0"/>
              </a:rPr>
              <a:t>-Kath. Filialkirche St. </a:t>
            </a:r>
            <a:r>
              <a:rPr lang="de-DE" sz="3200" dirty="0" err="1" smtClean="0">
                <a:latin typeface="Arial Black" panose="020B0A04020102020204" pitchFamily="34" charset="0"/>
              </a:rPr>
              <a:t>Edigna</a:t>
            </a:r>
            <a:r>
              <a:rPr lang="de-DE" sz="3200" dirty="0" smtClean="0">
                <a:latin typeface="Arial Black" panose="020B0A04020102020204" pitchFamily="34" charset="0"/>
              </a:rPr>
              <a:t> in </a:t>
            </a:r>
            <a:r>
              <a:rPr lang="de-DE" sz="3200" dirty="0" err="1" smtClean="0">
                <a:latin typeface="Arial Black" panose="020B0A04020102020204" pitchFamily="34" charset="0"/>
              </a:rPr>
              <a:t>Hofdorf</a:t>
            </a:r>
            <a:r>
              <a:rPr lang="de-DE" sz="3200" dirty="0" smtClean="0">
                <a:latin typeface="Arial Black" panose="020B0A04020102020204" pitchFamily="34" charset="0"/>
              </a:rPr>
              <a:t> mit barocker Orgel-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de-DE" dirty="0" smtClean="0"/>
              <a:t>Hauptprojekt</a:t>
            </a:r>
            <a:endParaRPr lang="de-DE" dirty="0"/>
          </a:p>
          <a:p>
            <a:r>
              <a:rPr lang="de-DE" sz="2000" dirty="0" smtClean="0"/>
              <a:t>In-Wertsetzung der Orgel der Kath. Filialkirche in </a:t>
            </a:r>
            <a:r>
              <a:rPr lang="de-DE" sz="2000" dirty="0" err="1" smtClean="0"/>
              <a:t>Hofdorf</a:t>
            </a:r>
            <a:r>
              <a:rPr lang="de-DE" sz="2000" dirty="0" smtClean="0"/>
              <a:t> zur Wiederherstellung eines Kleinods zum </a:t>
            </a:r>
            <a:r>
              <a:rPr lang="de-DE" sz="2000" dirty="0" err="1" smtClean="0"/>
              <a:t>Wiederauflebenlassen</a:t>
            </a:r>
            <a:r>
              <a:rPr lang="de-DE" sz="2000" dirty="0" smtClean="0"/>
              <a:t> barocker, konzertanter Orgelmusik mit überregionalem Bezug im ländlichen Raum.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48575" y="3645024"/>
            <a:ext cx="8280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prstClr val="black"/>
                </a:solidFill>
              </a:rPr>
              <a:t>Projektbestandteile</a:t>
            </a:r>
            <a:endParaRPr lang="de-DE" sz="32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</a:rPr>
              <a:t>Schaffung einer Verweilzone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</a:rPr>
              <a:t>Schaffung eines Informationsbereiches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</a:rPr>
              <a:t>Radwegkonzeptionelle Anbindung an den Donau-Regen-Radweg im Rahmen der Regionalmanagement-Projekte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prstClr val="black"/>
                </a:solidFill>
              </a:rPr>
              <a:t>Konzertantes </a:t>
            </a:r>
            <a:r>
              <a:rPr lang="de-DE" sz="2000" dirty="0">
                <a:solidFill>
                  <a:prstClr val="black"/>
                </a:solidFill>
              </a:rPr>
              <a:t>Eröffnungskonzert</a:t>
            </a:r>
          </a:p>
        </p:txBody>
      </p:sp>
    </p:spTree>
    <p:extLst>
      <p:ext uri="{BB962C8B-B14F-4D97-AF65-F5344CB8AC3E}">
        <p14:creationId xmlns:p14="http://schemas.microsoft.com/office/powerpoint/2010/main" val="183040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/>
            </a:gs>
            <a:gs pos="91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Arial Black" panose="020B0A04020102020204" pitchFamily="34" charset="0"/>
              </a:rPr>
              <a:t>Projektziele</a:t>
            </a:r>
            <a:endParaRPr lang="de-DE" sz="3200" dirty="0">
              <a:latin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Erhaltung eines kulturellen Kleinods für die Zukunft</a:t>
            </a:r>
          </a:p>
          <a:p>
            <a:r>
              <a:rPr lang="de-DE" sz="2400" dirty="0" smtClean="0"/>
              <a:t>Gottesdienstliche Nutzung wird möglich gemacht</a:t>
            </a:r>
          </a:p>
          <a:p>
            <a:r>
              <a:rPr lang="de-DE" sz="2400" dirty="0" smtClean="0"/>
              <a:t>Angebote zu Führungen für Radfahrer, Kulturliebhaber, Schulklassen, Kultur- und Tourismusvereine</a:t>
            </a:r>
          </a:p>
          <a:p>
            <a:r>
              <a:rPr lang="de-DE" sz="2400" dirty="0" smtClean="0"/>
              <a:t>Abhaltung von Seminaren für zeitgenössischen Orgelbau</a:t>
            </a:r>
          </a:p>
          <a:p>
            <a:r>
              <a:rPr lang="de-DE" sz="2400" dirty="0" smtClean="0"/>
              <a:t>Orgelmusik trifft auf Blasmusik unter Einbindung u. a. der Blaskapelle Hunderdorf</a:t>
            </a:r>
          </a:p>
          <a:p>
            <a:r>
              <a:rPr lang="de-DE" sz="2400" dirty="0" smtClean="0"/>
              <a:t>Schaffung eines touristischen Zieles für Musikbegeisterte und einer zusätzlichen Attraktion des Donau-Regen-Radweges</a:t>
            </a:r>
          </a:p>
          <a:p>
            <a:r>
              <a:rPr lang="de-DE" sz="2400" b="1" dirty="0" smtClean="0"/>
              <a:t>Insgesamt:</a:t>
            </a:r>
            <a:r>
              <a:rPr lang="de-DE" sz="2400" dirty="0" smtClean="0"/>
              <a:t> Ortsaufwertung durch Erhalten von kulturellem Kleinod aus dem Barock </a:t>
            </a:r>
          </a:p>
        </p:txBody>
      </p:sp>
    </p:spTree>
    <p:extLst>
      <p:ext uri="{BB962C8B-B14F-4D97-AF65-F5344CB8AC3E}">
        <p14:creationId xmlns:p14="http://schemas.microsoft.com/office/powerpoint/2010/main" val="1965932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/>
            </a:gs>
            <a:gs pos="91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t="15152" r="38813" b="9544"/>
          <a:stretch/>
        </p:blipFill>
        <p:spPr bwMode="auto">
          <a:xfrm>
            <a:off x="2213483" y="1551492"/>
            <a:ext cx="4779209" cy="504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3528" y="260648"/>
            <a:ext cx="83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Bei dem vorhandenen Orgelbestand handelt es sich um ein herausragendes Dokument für den barocken Orgelbau in Süddeutschland, dem auch überregional besondere organologische und denkmalpflegerische Bedeutung zukommt.</a:t>
            </a: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2132856"/>
            <a:ext cx="1532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Restaurations-</a:t>
            </a:r>
          </a:p>
          <a:p>
            <a:r>
              <a:rPr lang="de-DE" dirty="0" smtClean="0"/>
              <a:t>kosten: </a:t>
            </a:r>
          </a:p>
          <a:p>
            <a:r>
              <a:rPr lang="de-DE" dirty="0" smtClean="0"/>
              <a:t>135.416,50 €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859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Klaviatur, in Resten noch vorhanden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791821" cy="4522277"/>
          </a:xfrm>
        </p:spPr>
      </p:pic>
    </p:spTree>
    <p:extLst>
      <p:ext uri="{BB962C8B-B14F-4D97-AF65-F5344CB8AC3E}">
        <p14:creationId xmlns:p14="http://schemas.microsoft.com/office/powerpoint/2010/main" val="427616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Windlade -weitgehend original-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2092"/>
            <a:ext cx="7073371" cy="4651188"/>
          </a:xfrm>
        </p:spPr>
      </p:pic>
    </p:spTree>
    <p:extLst>
      <p:ext uri="{BB962C8B-B14F-4D97-AF65-F5344CB8AC3E}">
        <p14:creationId xmlns:p14="http://schemas.microsoft.com/office/powerpoint/2010/main" val="294961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Traktur -nur noch teilweise erhalten-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0" y="1772816"/>
            <a:ext cx="8564769" cy="4536504"/>
          </a:xfrm>
        </p:spPr>
      </p:pic>
    </p:spTree>
    <p:extLst>
      <p:ext uri="{BB962C8B-B14F-4D97-AF65-F5344CB8AC3E}">
        <p14:creationId xmlns:p14="http://schemas.microsoft.com/office/powerpoint/2010/main" val="290639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Einzelne Teile des Metallpfeifenwerks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283784" cy="4184555"/>
          </a:xfrm>
        </p:spPr>
      </p:pic>
    </p:spTree>
    <p:extLst>
      <p:ext uri="{BB962C8B-B14F-4D97-AF65-F5344CB8AC3E}">
        <p14:creationId xmlns:p14="http://schemas.microsoft.com/office/powerpoint/2010/main" val="149102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Einzelne Holzpfeifen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39535"/>
            <a:ext cx="5112568" cy="5497384"/>
          </a:xfrm>
        </p:spPr>
      </p:pic>
    </p:spTree>
    <p:extLst>
      <p:ext uri="{BB962C8B-B14F-4D97-AF65-F5344CB8AC3E}">
        <p14:creationId xmlns:p14="http://schemas.microsoft.com/office/powerpoint/2010/main" val="191345502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1340</Words>
  <Application>Microsoft Office PowerPoint</Application>
  <PresentationFormat>Bildschirmpräsentation (4:3)</PresentationFormat>
  <Paragraphs>233</Paragraphs>
  <Slides>18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PowerPoint-Präsentation</vt:lpstr>
      <vt:lpstr>Kleinod einer Gemeinde -Kath. Filialkirche St. Edigna in Hofdorf mit barocker Orgel-</vt:lpstr>
      <vt:lpstr>Projektziele</vt:lpstr>
      <vt:lpstr>PowerPoint-Präsentation</vt:lpstr>
      <vt:lpstr>Klaviatur, in Resten noch vorhanden</vt:lpstr>
      <vt:lpstr>Windlade -weitgehend original-</vt:lpstr>
      <vt:lpstr>Traktur -nur noch teilweise erhalten-</vt:lpstr>
      <vt:lpstr>Einzelne Teile des Metallpfeifenwerks</vt:lpstr>
      <vt:lpstr>Einzelne Holzpfeifen</vt:lpstr>
      <vt:lpstr>Balganlage -auf dem Dachboden-</vt:lpstr>
      <vt:lpstr>Schaffung einer Verweilzone</vt:lpstr>
      <vt:lpstr>Schaffung eines Informationsbereiches</vt:lpstr>
      <vt:lpstr>Radwegkonzeptionelle Anbindung an den Donau-Regen-Radweg</vt:lpstr>
      <vt:lpstr>PowerPoint-Präsentation</vt:lpstr>
      <vt:lpstr>Öffentlichkeitsarbeit</vt:lpstr>
      <vt:lpstr>Konzertantes Eröffnungskonzert</vt:lpstr>
      <vt:lpstr>Finanzierung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VG-Hunderdorf, Mühlbauer Julia</dc:creator>
  <cp:lastModifiedBy>VG Hunderdorf - Pollmann Hans</cp:lastModifiedBy>
  <cp:revision>64</cp:revision>
  <cp:lastPrinted>2015-12-03T06:47:48Z</cp:lastPrinted>
  <dcterms:created xsi:type="dcterms:W3CDTF">2015-11-05T12:37:02Z</dcterms:created>
  <dcterms:modified xsi:type="dcterms:W3CDTF">2015-12-03T06:47:56Z</dcterms:modified>
</cp:coreProperties>
</file>